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9"/>
  </p:handout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2094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A817CB7-06EA-40E4-AF3F-CF3339D9A48D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74E8865-06CD-4EAD-9934-175218699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3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DEEA59-EFE9-4D4D-B02E-B8C87AD2C52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3DE10C-6168-4FD3-A526-96C44922D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7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EA59-EFE9-4D4D-B02E-B8C87AD2C52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E10C-6168-4FD3-A526-96C44922D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DEEA59-EFE9-4D4D-B02E-B8C87AD2C52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3DE10C-6168-4FD3-A526-96C44922D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1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EA59-EFE9-4D4D-B02E-B8C87AD2C52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63DE10C-6168-4FD3-A526-96C44922D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DEEA59-EFE9-4D4D-B02E-B8C87AD2C52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3DE10C-6168-4FD3-A526-96C44922D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6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EA59-EFE9-4D4D-B02E-B8C87AD2C52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E10C-6168-4FD3-A526-96C44922D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EA59-EFE9-4D4D-B02E-B8C87AD2C52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E10C-6168-4FD3-A526-96C44922D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EA59-EFE9-4D4D-B02E-B8C87AD2C52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E10C-6168-4FD3-A526-96C44922D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6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EA59-EFE9-4D4D-B02E-B8C87AD2C52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E10C-6168-4FD3-A526-96C44922D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8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DEEA59-EFE9-4D4D-B02E-B8C87AD2C52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3DE10C-6168-4FD3-A526-96C44922D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EA59-EFE9-4D4D-B02E-B8C87AD2C52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E10C-6168-4FD3-A526-96C44922D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2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EDEEA59-EFE9-4D4D-B02E-B8C87AD2C52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63DE10C-6168-4FD3-A526-96C44922D9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19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history.com/topics/black-history/dred-scott-cas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zq5WGhfBGSc&amp;t=761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So you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72235"/>
            <a:ext cx="11029615" cy="488576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LEQ</a:t>
            </a:r>
          </a:p>
          <a:p>
            <a:pPr lvl="1"/>
            <a:r>
              <a:rPr lang="en-US" sz="2200" dirty="0" smtClean="0"/>
              <a:t>Format</a:t>
            </a:r>
          </a:p>
          <a:p>
            <a:pPr lvl="1"/>
            <a:r>
              <a:rPr lang="en-US" sz="2200" dirty="0" smtClean="0"/>
              <a:t>Turn In</a:t>
            </a:r>
          </a:p>
          <a:p>
            <a:endParaRPr lang="en-US" sz="2400" dirty="0"/>
          </a:p>
          <a:p>
            <a:r>
              <a:rPr lang="en-US" sz="2400" dirty="0" smtClean="0"/>
              <a:t>SAQ </a:t>
            </a:r>
          </a:p>
          <a:p>
            <a:pPr lvl="1"/>
            <a:r>
              <a:rPr lang="en-US" sz="2200" dirty="0" smtClean="0"/>
              <a:t>Never mind</a:t>
            </a:r>
          </a:p>
          <a:p>
            <a:pPr lvl="1"/>
            <a:r>
              <a:rPr lang="en-US" sz="2200" dirty="0" smtClean="0"/>
              <a:t>Here you go</a:t>
            </a:r>
          </a:p>
          <a:p>
            <a:endParaRPr lang="en-US" sz="2400" dirty="0" smtClean="0"/>
          </a:p>
          <a:p>
            <a:r>
              <a:rPr lang="en-US" sz="2400" dirty="0" smtClean="0"/>
              <a:t>Chapter 21 Quiz</a:t>
            </a:r>
          </a:p>
          <a:p>
            <a:pPr lvl="1"/>
            <a:r>
              <a:rPr lang="en-US" sz="2200" b="1" u="sng" dirty="0" smtClean="0"/>
              <a:t>NEXT</a:t>
            </a:r>
            <a:r>
              <a:rPr lang="en-US" sz="2200" dirty="0" smtClean="0"/>
              <a:t> Monday (12/10) </a:t>
            </a:r>
          </a:p>
          <a:p>
            <a:pPr lvl="1"/>
            <a:r>
              <a:rPr lang="en-US" sz="2200" dirty="0" smtClean="0"/>
              <a:t>Last chapter quiz of the semeste</a:t>
            </a:r>
            <a:r>
              <a:rPr lang="en-US" sz="2200" dirty="0"/>
              <a:t>r</a:t>
            </a:r>
            <a:r>
              <a:rPr lang="en-US" sz="2200" dirty="0" smtClean="0"/>
              <a:t>!</a:t>
            </a:r>
            <a:endParaRPr lang="en-US" sz="22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801" t="17040" r="27599" b="7013"/>
          <a:stretch/>
        </p:blipFill>
        <p:spPr>
          <a:xfrm>
            <a:off x="5238784" y="3302228"/>
            <a:ext cx="3795487" cy="3555772"/>
          </a:xfrm>
          <a:prstGeom prst="rect">
            <a:avLst/>
          </a:prstGeom>
        </p:spPr>
      </p:pic>
      <p:pic>
        <p:nvPicPr>
          <p:cNvPr id="2050" name="Picture 2" descr="Image result for apush mem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464" y="40158"/>
            <a:ext cx="3848351" cy="385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927066" y="1658171"/>
            <a:ext cx="6192805" cy="78925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0937588">
            <a:off x="1760113" y="2873378"/>
            <a:ext cx="6408865" cy="78925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738461" y="3497430"/>
            <a:ext cx="3502461" cy="78925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hlinkClick r:id="rId2"/>
              </a:rPr>
              <a:t>Scott </a:t>
            </a:r>
            <a:r>
              <a:rPr lang="en-US" sz="1800" dirty="0" smtClean="0">
                <a:hlinkClick r:id="rId2"/>
              </a:rPr>
              <a:t>v</a:t>
            </a:r>
            <a:r>
              <a:rPr lang="en-US" dirty="0" smtClean="0">
                <a:hlinkClick r:id="rId2"/>
              </a:rPr>
              <a:t>. </a:t>
            </a:r>
            <a:r>
              <a:rPr lang="en-US" i="1" dirty="0" smtClean="0">
                <a:hlinkClick r:id="rId2"/>
              </a:rPr>
              <a:t>Sanford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15956"/>
            <a:ext cx="11029615" cy="51420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Dred Scott</a:t>
            </a:r>
          </a:p>
          <a:p>
            <a:pPr lvl="1"/>
            <a:r>
              <a:rPr lang="en-US" sz="2800" dirty="0" smtClean="0"/>
              <a:t>Slave from south</a:t>
            </a:r>
          </a:p>
          <a:p>
            <a:pPr lvl="1"/>
            <a:r>
              <a:rPr lang="en-US" sz="2800" dirty="0" smtClean="0"/>
              <a:t>Taken to free territory by owner</a:t>
            </a:r>
          </a:p>
          <a:p>
            <a:pPr lvl="1"/>
            <a:r>
              <a:rPr lang="en-US" sz="2800" dirty="0" smtClean="0"/>
              <a:t>Sues for freedom</a:t>
            </a:r>
            <a:endParaRPr lang="en-US" sz="3200" dirty="0"/>
          </a:p>
        </p:txBody>
      </p:sp>
      <p:pic>
        <p:nvPicPr>
          <p:cNvPr id="10242" name="Picture 2" descr="Image result for dred sco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4" y="1343867"/>
            <a:ext cx="4149725" cy="53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Scott </a:t>
            </a:r>
            <a:r>
              <a:rPr lang="en-US" sz="1800" dirty="0"/>
              <a:t>v</a:t>
            </a:r>
            <a:r>
              <a:rPr lang="en-US" dirty="0"/>
              <a:t>. </a:t>
            </a:r>
            <a:r>
              <a:rPr lang="en-US" i="1" dirty="0"/>
              <a:t>Sanford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Autofit/>
          </a:bodyPr>
          <a:lstStyle/>
          <a:p>
            <a:r>
              <a:rPr lang="en-US" sz="3200" dirty="0"/>
              <a:t>Case goes to SCOTUS in 1857</a:t>
            </a:r>
          </a:p>
          <a:p>
            <a:pPr lvl="1"/>
            <a:r>
              <a:rPr lang="en-US" sz="2800" dirty="0"/>
              <a:t>Chief Justice—Roger Taney</a:t>
            </a:r>
          </a:p>
          <a:p>
            <a:pPr lvl="1"/>
            <a:r>
              <a:rPr lang="en-US" sz="2800" dirty="0"/>
              <a:t>SCOTUS rules</a:t>
            </a:r>
          </a:p>
          <a:p>
            <a:pPr lvl="2"/>
            <a:r>
              <a:rPr lang="en-US" sz="2400" dirty="0"/>
              <a:t>African-Americans cannot sue</a:t>
            </a:r>
          </a:p>
          <a:p>
            <a:pPr lvl="2"/>
            <a:r>
              <a:rPr lang="en-US" sz="2400" dirty="0"/>
              <a:t>Slaves are property; 5</a:t>
            </a:r>
            <a:r>
              <a:rPr lang="en-US" sz="2400" baseline="30000" dirty="0"/>
              <a:t>th</a:t>
            </a:r>
            <a:r>
              <a:rPr lang="en-US" sz="2400" dirty="0"/>
              <a:t> Amendment</a:t>
            </a:r>
          </a:p>
          <a:p>
            <a:pPr lvl="2"/>
            <a:r>
              <a:rPr lang="en-US" sz="2400" dirty="0"/>
              <a:t>Congress cannot make laws regarding slavery (property issue)</a:t>
            </a:r>
          </a:p>
          <a:p>
            <a:pPr lvl="3"/>
            <a:r>
              <a:rPr lang="en-US" sz="2000" dirty="0"/>
              <a:t>Missouri Compromise (already overturned) unconstitutional</a:t>
            </a:r>
          </a:p>
          <a:p>
            <a:pPr lvl="3"/>
            <a:r>
              <a:rPr lang="en-US" sz="2000" dirty="0"/>
              <a:t>This is an example of why judicial review matters! </a:t>
            </a:r>
            <a:endParaRPr lang="en-US" sz="2000" dirty="0" smtClean="0"/>
          </a:p>
          <a:p>
            <a:r>
              <a:rPr lang="en-US" sz="2600" dirty="0" smtClean="0"/>
              <a:t>Slavery opened to all territories—north is outraged!</a:t>
            </a:r>
            <a:endParaRPr lang="en-US" sz="2600" dirty="0"/>
          </a:p>
          <a:p>
            <a:endParaRPr lang="en-US" sz="2800" dirty="0"/>
          </a:p>
        </p:txBody>
      </p:sp>
      <p:pic>
        <p:nvPicPr>
          <p:cNvPr id="11266" name="Picture 2" descr="Image result for scott v sandf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658" y="195189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scott v sandf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917" y="4550036"/>
            <a:ext cx="2556983" cy="215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Lincoln-Douglas Debates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17124"/>
            <a:ext cx="11029615" cy="514204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Lincoln (R) v. Douglas (D) for Senate</a:t>
            </a:r>
          </a:p>
          <a:p>
            <a:pPr lvl="1"/>
            <a:r>
              <a:rPr lang="en-US" sz="1800" dirty="0" smtClean="0"/>
              <a:t>Series </a:t>
            </a:r>
            <a:r>
              <a:rPr lang="en-US" sz="1800" dirty="0"/>
              <a:t>o</a:t>
            </a:r>
            <a:r>
              <a:rPr lang="en-US" sz="1800" dirty="0" smtClean="0"/>
              <a:t>f seven debates in Illinois, 1858</a:t>
            </a:r>
          </a:p>
          <a:p>
            <a:endParaRPr lang="en-US" sz="2000" dirty="0" smtClean="0"/>
          </a:p>
          <a:p>
            <a:r>
              <a:rPr lang="en-US" sz="2000" dirty="0" smtClean="0"/>
              <a:t>Key Question: Can slavery be prevented?</a:t>
            </a:r>
          </a:p>
          <a:p>
            <a:pPr lvl="1"/>
            <a:r>
              <a:rPr lang="en-US" sz="1800" i="1" dirty="0" smtClean="0"/>
              <a:t>Dred Scot</a:t>
            </a:r>
            <a:r>
              <a:rPr lang="en-US" sz="1800" dirty="0" smtClean="0"/>
              <a:t> case—No</a:t>
            </a:r>
          </a:p>
          <a:p>
            <a:pPr lvl="1"/>
            <a:r>
              <a:rPr lang="en-US" sz="1800" dirty="0" smtClean="0"/>
              <a:t>Douglas—Freeport Doctrine</a:t>
            </a:r>
          </a:p>
          <a:p>
            <a:pPr lvl="2"/>
            <a:r>
              <a:rPr lang="en-US" sz="1600" dirty="0" smtClean="0"/>
              <a:t>Territories can limit slavery</a:t>
            </a:r>
          </a:p>
          <a:p>
            <a:pPr lvl="2"/>
            <a:r>
              <a:rPr lang="en-US" sz="1600" dirty="0" smtClean="0"/>
              <a:t>Upsets southerners </a:t>
            </a:r>
          </a:p>
          <a:p>
            <a:endParaRPr lang="en-US" sz="2000" dirty="0"/>
          </a:p>
          <a:p>
            <a:r>
              <a:rPr lang="en-US" sz="2000" dirty="0" smtClean="0"/>
              <a:t>Douglas wins the senate seat, but Lincoln now recognized nationally</a:t>
            </a:r>
          </a:p>
          <a:p>
            <a:pPr lvl="1"/>
            <a:r>
              <a:rPr lang="en-US" sz="1800" dirty="0" smtClean="0"/>
              <a:t>“House Divided” speech</a:t>
            </a:r>
          </a:p>
          <a:p>
            <a:pPr lvl="1"/>
            <a:endParaRPr lang="en-US" sz="1800" dirty="0"/>
          </a:p>
        </p:txBody>
      </p:sp>
      <p:pic>
        <p:nvPicPr>
          <p:cNvPr id="12290" name="Picture 2" descr="Image result for lincoln douglas deb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604211"/>
            <a:ext cx="3676651" cy="48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lincoln douglas deba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84"/>
          <a:stretch/>
        </p:blipFill>
        <p:spPr bwMode="auto">
          <a:xfrm>
            <a:off x="9947275" y="604211"/>
            <a:ext cx="18637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lincoln douglas deba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7"/>
          <a:stretch/>
        </p:blipFill>
        <p:spPr bwMode="auto">
          <a:xfrm>
            <a:off x="9947275" y="3167579"/>
            <a:ext cx="19843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6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Brown; Harper’s Ferry (1859)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83664"/>
            <a:ext cx="11029615" cy="4828032"/>
          </a:xfrm>
        </p:spPr>
        <p:txBody>
          <a:bodyPr>
            <a:noAutofit/>
          </a:bodyPr>
          <a:lstStyle/>
          <a:p>
            <a:r>
              <a:rPr lang="en-US" sz="2400" dirty="0" smtClean="0"/>
              <a:t>John Brown—wants to spark a slave revolt</a:t>
            </a:r>
            <a:endParaRPr lang="en-US" sz="2400" dirty="0"/>
          </a:p>
          <a:p>
            <a:r>
              <a:rPr lang="en-US" sz="2400" dirty="0" smtClean="0"/>
              <a:t>Wants to seize the federal arsenal at harper’s Ferry</a:t>
            </a:r>
            <a:endParaRPr lang="en-US" sz="2400" dirty="0"/>
          </a:p>
          <a:p>
            <a:r>
              <a:rPr lang="en-US" sz="2400" dirty="0" smtClean="0"/>
              <a:t>To no avail</a:t>
            </a:r>
          </a:p>
          <a:p>
            <a:pPr lvl="1"/>
            <a:r>
              <a:rPr lang="en-US" sz="2000" dirty="0" smtClean="0"/>
              <a:t>John Brown—treason (death by hanging)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Impact—</a:t>
            </a:r>
          </a:p>
          <a:p>
            <a:pPr lvl="1"/>
            <a:r>
              <a:rPr lang="en-US" sz="2000" dirty="0" smtClean="0"/>
              <a:t>South is outraged</a:t>
            </a:r>
          </a:p>
          <a:p>
            <a:pPr lvl="1"/>
            <a:r>
              <a:rPr lang="en-US" sz="2000" dirty="0" smtClean="0"/>
              <a:t>Brown is martyred </a:t>
            </a:r>
          </a:p>
          <a:p>
            <a:pPr lvl="1"/>
            <a:r>
              <a:rPr lang="en-US" sz="2000" dirty="0" smtClean="0"/>
              <a:t>Moves towards secession </a:t>
            </a:r>
          </a:p>
          <a:p>
            <a:pPr lvl="2"/>
            <a:r>
              <a:rPr lang="en-US" sz="1800" dirty="0" smtClean="0"/>
              <a:t>South under attack</a:t>
            </a:r>
          </a:p>
          <a:p>
            <a:pPr lvl="3"/>
            <a:r>
              <a:rPr lang="en-US" sz="1600" dirty="0" smtClean="0"/>
              <a:t>Politically, socially, economically, physically </a:t>
            </a:r>
            <a:endParaRPr lang="en-US" sz="1600" dirty="0"/>
          </a:p>
        </p:txBody>
      </p:sp>
      <p:pic>
        <p:nvPicPr>
          <p:cNvPr id="13314" name="Picture 2" descr="Image result for john brown harpers fer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88" y="-49912"/>
            <a:ext cx="4521887" cy="305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john brown han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192735"/>
            <a:ext cx="6000750" cy="37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83664"/>
            <a:ext cx="11029615" cy="497433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Democrats Split</a:t>
            </a:r>
          </a:p>
          <a:p>
            <a:pPr lvl="1"/>
            <a:r>
              <a:rPr lang="en-US" sz="2000" dirty="0" smtClean="0"/>
              <a:t>Slavery; Popular Sovereignty </a:t>
            </a:r>
          </a:p>
          <a:p>
            <a:pPr lvl="1"/>
            <a:r>
              <a:rPr lang="en-US" sz="2000" dirty="0" smtClean="0"/>
              <a:t>Northern Democrats—Stephen Douglas</a:t>
            </a:r>
          </a:p>
          <a:p>
            <a:pPr lvl="2"/>
            <a:r>
              <a:rPr lang="en-US" sz="1800" dirty="0" smtClean="0"/>
              <a:t>Popular Sovereignty</a:t>
            </a:r>
          </a:p>
          <a:p>
            <a:pPr lvl="1"/>
            <a:r>
              <a:rPr lang="en-US" sz="2000" dirty="0" smtClean="0"/>
              <a:t>Southern Democrats—John Breckenridge</a:t>
            </a:r>
          </a:p>
          <a:p>
            <a:pPr lvl="2"/>
            <a:r>
              <a:rPr lang="en-US" sz="1800" dirty="0" smtClean="0"/>
              <a:t>Allow slavery; annex Cuba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Republicans—Lincoln</a:t>
            </a:r>
          </a:p>
          <a:p>
            <a:endParaRPr lang="en-US" sz="2400" dirty="0"/>
          </a:p>
          <a:p>
            <a:r>
              <a:rPr lang="en-US" sz="2400" dirty="0" smtClean="0"/>
              <a:t>Constitutional Union Party—John Bell</a:t>
            </a:r>
          </a:p>
          <a:p>
            <a:pPr lvl="1"/>
            <a:r>
              <a:rPr lang="en-US" sz="2200" dirty="0" smtClean="0"/>
              <a:t>Avoid the slavery issue; just enforce the Constitution </a:t>
            </a:r>
          </a:p>
          <a:p>
            <a:endParaRPr lang="en-US" sz="2400" dirty="0"/>
          </a:p>
          <a:p>
            <a:r>
              <a:rPr lang="en-US" sz="2400" dirty="0" smtClean="0"/>
              <a:t>Importance of the third party </a:t>
            </a:r>
            <a:endParaRPr lang="en-US" sz="2400" dirty="0"/>
          </a:p>
        </p:txBody>
      </p:sp>
      <p:sp>
        <p:nvSpPr>
          <p:cNvPr id="4" name="Left Arrow 3"/>
          <p:cNvSpPr/>
          <p:nvPr/>
        </p:nvSpPr>
        <p:spPr>
          <a:xfrm rot="864261">
            <a:off x="6789814" y="5770192"/>
            <a:ext cx="2833099" cy="8778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What’s the Problem?</a:t>
            </a:r>
            <a:endParaRPr lang="en-US" dirty="0"/>
          </a:p>
        </p:txBody>
      </p:sp>
      <p:pic>
        <p:nvPicPr>
          <p:cNvPr id="14338" name="Picture 2" descr="Image result for election of 18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79" y="2247078"/>
            <a:ext cx="5474828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Republican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84" y="1885950"/>
            <a:ext cx="11029615" cy="4972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Lincoln’s Agenda appeals to Free Soilers</a:t>
            </a:r>
          </a:p>
          <a:p>
            <a:pPr lvl="1"/>
            <a:r>
              <a:rPr lang="en-US" sz="2400" dirty="0" smtClean="0"/>
              <a:t>No extension of slavery</a:t>
            </a:r>
          </a:p>
          <a:p>
            <a:pPr lvl="1"/>
            <a:r>
              <a:rPr lang="en-US" sz="2400" dirty="0" smtClean="0"/>
              <a:t>Protective tariffs for manufacturing (hurts south)</a:t>
            </a:r>
          </a:p>
          <a:p>
            <a:pPr lvl="1"/>
            <a:r>
              <a:rPr lang="en-US" sz="2400" dirty="0" smtClean="0"/>
              <a:t>Pacific Railroad for the Northwest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Homesteads (MUST KNOW FOR STAAR)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6" descr="Abraham Lincoln Quotes - loses almost all previous elections still wins presidential election of 18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42" y="2055446"/>
            <a:ext cx="4633057" cy="46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85950"/>
            <a:ext cx="11029615" cy="4972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Lincoln wins!</a:t>
            </a:r>
          </a:p>
          <a:p>
            <a:pPr lvl="1"/>
            <a:r>
              <a:rPr lang="en-US" sz="2400" dirty="0" smtClean="0"/>
              <a:t>Minority President</a:t>
            </a:r>
          </a:p>
          <a:p>
            <a:pPr lvl="1"/>
            <a:r>
              <a:rPr lang="en-US" sz="2400" dirty="0" smtClean="0"/>
              <a:t>Sectional President</a:t>
            </a:r>
          </a:p>
          <a:p>
            <a:pPr lvl="2"/>
            <a:r>
              <a:rPr lang="en-US" sz="2000" dirty="0" smtClean="0"/>
              <a:t>Not on ballot in 10 states</a:t>
            </a:r>
          </a:p>
          <a:p>
            <a:endParaRPr lang="en-US" sz="2800" dirty="0"/>
          </a:p>
          <a:p>
            <a:r>
              <a:rPr lang="en-US" sz="2800" dirty="0" smtClean="0"/>
              <a:t>South Carolina secedes first</a:t>
            </a:r>
          </a:p>
          <a:p>
            <a:pPr lvl="1"/>
            <a:r>
              <a:rPr lang="en-US" sz="2400" dirty="0" smtClean="0"/>
              <a:t>Six others follow suit</a:t>
            </a:r>
          </a:p>
          <a:p>
            <a:pPr lvl="1"/>
            <a:r>
              <a:rPr lang="en-US" sz="2400" dirty="0" smtClean="0"/>
              <a:t>Jefferson Davis chosen as the Confederacy’s first (and only) president</a:t>
            </a:r>
          </a:p>
          <a:p>
            <a:pPr lvl="1"/>
            <a:r>
              <a:rPr lang="en-US" sz="2400" dirty="0" smtClean="0"/>
              <a:t>Buchanan is a lame duck—does nothing!</a:t>
            </a:r>
            <a:endParaRPr lang="en-US" sz="2400" dirty="0"/>
          </a:p>
        </p:txBody>
      </p:sp>
      <p:pic>
        <p:nvPicPr>
          <p:cNvPr id="15362" name="Picture 2" descr="Image result for south carolina sece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61950"/>
            <a:ext cx="4848226" cy="301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south carolina sece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14540"/>
            <a:ext cx="4257674" cy="269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Last Chance to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Crittenden Compromise</a:t>
            </a:r>
          </a:p>
          <a:p>
            <a:pPr lvl="1"/>
            <a:r>
              <a:rPr lang="en-US" sz="2000" dirty="0" smtClean="0"/>
              <a:t>Attempt to avoid crisis</a:t>
            </a:r>
          </a:p>
          <a:p>
            <a:pPr lvl="1"/>
            <a:r>
              <a:rPr lang="en-US" sz="2000" dirty="0" smtClean="0"/>
              <a:t>Calm Southern fears</a:t>
            </a:r>
          </a:p>
          <a:p>
            <a:pPr lvl="1"/>
            <a:r>
              <a:rPr lang="en-US" sz="2000" dirty="0" smtClean="0"/>
              <a:t>Return to Missouri Compromise</a:t>
            </a:r>
          </a:p>
          <a:p>
            <a:pPr lvl="2"/>
            <a:r>
              <a:rPr lang="en-US" sz="1800" dirty="0" smtClean="0"/>
              <a:t>Slavery prohibited north of 36, 30</a:t>
            </a:r>
          </a:p>
          <a:p>
            <a:pPr lvl="2"/>
            <a:r>
              <a:rPr lang="en-US" sz="1800" dirty="0" smtClean="0"/>
              <a:t>Slavery allowed south of 36, 30</a:t>
            </a:r>
          </a:p>
          <a:p>
            <a:endParaRPr lang="en-US" sz="2400" dirty="0"/>
          </a:p>
          <a:p>
            <a:r>
              <a:rPr lang="en-US" sz="2400" dirty="0" smtClean="0"/>
              <a:t>Lincoln rejects it</a:t>
            </a:r>
          </a:p>
          <a:p>
            <a:pPr lvl="1"/>
            <a:r>
              <a:rPr lang="en-US" sz="2000" dirty="0" smtClean="0"/>
              <a:t>Violates his platform of slavery not extending</a:t>
            </a:r>
          </a:p>
          <a:p>
            <a:pPr lvl="1"/>
            <a:r>
              <a:rPr lang="en-US" sz="2000" dirty="0" smtClean="0"/>
              <a:t>More states leave the Union </a:t>
            </a:r>
          </a:p>
          <a:p>
            <a:pPr lvl="1"/>
            <a:endParaRPr lang="en-US" sz="2000" dirty="0"/>
          </a:p>
        </p:txBody>
      </p:sp>
      <p:pic>
        <p:nvPicPr>
          <p:cNvPr id="17410" name="Picture 2" descr="Image result for crittenden comprom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396743"/>
            <a:ext cx="406717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confederate states of america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639" y="3638551"/>
            <a:ext cx="4425361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66639" y="3638550"/>
            <a:ext cx="3072811" cy="156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Before Lincoln takes office—</a:t>
            </a:r>
          </a:p>
          <a:p>
            <a:pPr algn="ctr"/>
            <a:r>
              <a:rPr lang="en-US" dirty="0" smtClean="0"/>
              <a:t>South Carolina, Mississippi, Florida, Alabama, Georgia, Louisiana and Texas secede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994" y="185045"/>
            <a:ext cx="10993549" cy="1475013"/>
          </a:xfrm>
        </p:spPr>
        <p:txBody>
          <a:bodyPr/>
          <a:lstStyle/>
          <a:p>
            <a:r>
              <a:rPr lang="en-US" dirty="0" smtClean="0"/>
              <a:t>Drifting Toward Disunion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997" y="1660058"/>
            <a:ext cx="10993546" cy="590321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hlinkClick r:id="rId2"/>
              </a:rPr>
              <a:t>The American Pageant,</a:t>
            </a:r>
          </a:p>
          <a:p>
            <a:r>
              <a:rPr lang="en-US" sz="2000" b="1" i="1" dirty="0" smtClean="0">
                <a:hlinkClick r:id="rId2"/>
              </a:rPr>
              <a:t>Chapter 19</a:t>
            </a:r>
            <a:endParaRPr lang="en-US" sz="2000" b="1" i="1" dirty="0"/>
          </a:p>
        </p:txBody>
      </p:sp>
      <p:pic>
        <p:nvPicPr>
          <p:cNvPr id="1026" name="Picture 2" descr="Image result for apush me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545">
            <a:off x="5327810" y="2027962"/>
            <a:ext cx="6383952" cy="42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0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lincoln and harriet beecher sto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257549"/>
            <a:ext cx="47625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Uncle Tom’s Cabin</a:t>
            </a:r>
            <a:r>
              <a:rPr lang="en-US" sz="3600" dirty="0" smtClean="0"/>
              <a:t>, 1852</a:t>
            </a:r>
          </a:p>
          <a:p>
            <a:pPr lvl="1"/>
            <a:r>
              <a:rPr lang="en-US" sz="3200" dirty="0" smtClean="0"/>
              <a:t>Resistance to slavery (Slave Act)</a:t>
            </a:r>
          </a:p>
          <a:p>
            <a:pPr lvl="1"/>
            <a:r>
              <a:rPr lang="en-US" sz="3200" dirty="0" smtClean="0"/>
              <a:t>Morality issue</a:t>
            </a:r>
          </a:p>
          <a:p>
            <a:pPr lvl="1"/>
            <a:r>
              <a:rPr lang="en-US" sz="3200" dirty="0" smtClean="0"/>
              <a:t>Lincoln’s response</a:t>
            </a:r>
            <a:endParaRPr lang="en-US" sz="3200" dirty="0"/>
          </a:p>
        </p:txBody>
      </p:sp>
      <p:pic>
        <p:nvPicPr>
          <p:cNvPr id="3074" name="Picture 2" descr="Image result for uncle toms cab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98" y="329333"/>
            <a:ext cx="3280352" cy="328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Kansas-Nebraska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01952"/>
            <a:ext cx="11029615" cy="50840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“K, NA” or “K, Ne” </a:t>
            </a:r>
          </a:p>
          <a:p>
            <a:pPr lvl="1"/>
            <a:r>
              <a:rPr lang="en-US" sz="2000" dirty="0" smtClean="0"/>
              <a:t>Popular Sovereignty </a:t>
            </a:r>
          </a:p>
          <a:p>
            <a:pPr lvl="1"/>
            <a:r>
              <a:rPr lang="en-US" sz="2000" dirty="0" smtClean="0"/>
              <a:t>Assumptions</a:t>
            </a:r>
          </a:p>
          <a:p>
            <a:pPr lvl="2"/>
            <a:r>
              <a:rPr lang="en-US" sz="1800" dirty="0" smtClean="0"/>
              <a:t>KA-slave, NE free</a:t>
            </a:r>
          </a:p>
          <a:p>
            <a:endParaRPr lang="en-US" sz="2400" dirty="0"/>
          </a:p>
          <a:p>
            <a:r>
              <a:rPr lang="en-US" sz="2400" dirty="0" smtClean="0"/>
              <a:t>Pro- and anti-slavery forces move</a:t>
            </a:r>
          </a:p>
          <a:p>
            <a:pPr lvl="1"/>
            <a:r>
              <a:rPr lang="en-US" sz="2000" dirty="0" smtClean="0"/>
              <a:t>Both sides flood to Kansas—rig elections</a:t>
            </a:r>
          </a:p>
          <a:p>
            <a:pPr lvl="1"/>
            <a:r>
              <a:rPr lang="en-US" sz="2000" dirty="0" smtClean="0"/>
              <a:t>New England </a:t>
            </a:r>
            <a:r>
              <a:rPr lang="en-US" sz="2000" dirty="0" smtClean="0">
                <a:solidFill>
                  <a:srgbClr val="FF0000"/>
                </a:solidFill>
              </a:rPr>
              <a:t>Emigrant </a:t>
            </a:r>
            <a:r>
              <a:rPr lang="en-US" sz="2000" dirty="0" smtClean="0">
                <a:solidFill>
                  <a:schemeClr val="tx1"/>
                </a:solidFill>
              </a:rPr>
              <a:t>Company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Free soil members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Border Ruffians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Pro-slavery</a:t>
            </a:r>
          </a:p>
          <a:p>
            <a:pPr marL="324000" lvl="1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Image result for kansas nebraska 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6409"/>
            <a:ext cx="5791200" cy="370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6/64/Politicalcartoon1850.jpg/1280px-Politicalcartoon18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08021"/>
            <a:ext cx="5791200" cy="294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0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“K, Na”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Intended to “democratize” the slavery issue</a:t>
            </a:r>
          </a:p>
          <a:p>
            <a:pPr lvl="1"/>
            <a:r>
              <a:rPr lang="en-US" sz="2000" dirty="0" smtClean="0"/>
              <a:t>Makes things worse</a:t>
            </a:r>
          </a:p>
          <a:p>
            <a:pPr lvl="1"/>
            <a:r>
              <a:rPr lang="en-US" sz="2000" dirty="0" smtClean="0"/>
              <a:t>Two rival governments established in Kansas</a:t>
            </a:r>
          </a:p>
          <a:p>
            <a:pPr lvl="2"/>
            <a:r>
              <a:rPr lang="en-US" sz="1800" dirty="0" smtClean="0"/>
              <a:t>Topeka—free soil</a:t>
            </a:r>
          </a:p>
          <a:p>
            <a:pPr lvl="2"/>
            <a:r>
              <a:rPr lang="en-US" sz="1800" dirty="0" smtClean="0"/>
              <a:t>Lecompton—slave </a:t>
            </a:r>
          </a:p>
          <a:p>
            <a:endParaRPr lang="en-US" sz="2400" dirty="0"/>
          </a:p>
          <a:p>
            <a:r>
              <a:rPr lang="en-US" sz="2400" dirty="0" smtClean="0"/>
              <a:t>Leads to formation of Republican Party</a:t>
            </a:r>
          </a:p>
          <a:p>
            <a:pPr lvl="1"/>
            <a:r>
              <a:rPr lang="en-US" sz="2000" dirty="0" smtClean="0"/>
              <a:t>Formed by anti-slavery groups</a:t>
            </a:r>
            <a:endParaRPr lang="en-US" sz="2000" dirty="0"/>
          </a:p>
        </p:txBody>
      </p:sp>
      <p:pic>
        <p:nvPicPr>
          <p:cNvPr id="5122" name="Picture 2" descr="Image result for kansas nebraska act topeka lecomp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072073"/>
            <a:ext cx="5780028" cy="325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1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Bleeding Kansas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12" y="2326800"/>
            <a:ext cx="11029615" cy="3678303"/>
          </a:xfrm>
        </p:spPr>
        <p:txBody>
          <a:bodyPr>
            <a:noAutofit/>
          </a:bodyPr>
          <a:lstStyle/>
          <a:p>
            <a:r>
              <a:rPr lang="en-US" sz="2400" dirty="0" smtClean="0"/>
              <a:t>Sack of Lawrence, 1856</a:t>
            </a:r>
          </a:p>
          <a:p>
            <a:pPr lvl="1"/>
            <a:r>
              <a:rPr lang="en-US" sz="2000" dirty="0" smtClean="0"/>
              <a:t>Free soilers attacked by pro-slavery forces</a:t>
            </a:r>
          </a:p>
          <a:p>
            <a:endParaRPr lang="en-US" sz="2400" dirty="0"/>
          </a:p>
          <a:p>
            <a:r>
              <a:rPr lang="en-US" sz="2400" dirty="0" smtClean="0"/>
              <a:t>John Brown</a:t>
            </a:r>
          </a:p>
          <a:p>
            <a:pPr lvl="1"/>
            <a:r>
              <a:rPr lang="en-US" sz="2000" dirty="0" smtClean="0"/>
              <a:t>Attack pro-slavery forces at Pottawatomie Creek</a:t>
            </a:r>
          </a:p>
          <a:p>
            <a:pPr lvl="1"/>
            <a:r>
              <a:rPr lang="en-US" sz="2000" dirty="0" smtClean="0"/>
              <a:t>Hack to death pro-slavery people</a:t>
            </a:r>
          </a:p>
          <a:p>
            <a:endParaRPr lang="en-US" sz="2400" dirty="0"/>
          </a:p>
          <a:p>
            <a:r>
              <a:rPr lang="en-US" sz="2400" dirty="0" smtClean="0"/>
              <a:t>Civil War already under way in Kansas</a:t>
            </a:r>
            <a:endParaRPr lang="en-US" sz="2400" dirty="0"/>
          </a:p>
        </p:txBody>
      </p:sp>
      <p:pic>
        <p:nvPicPr>
          <p:cNvPr id="6146" name="Picture 2" descr="Image result for sack of law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87" y="318372"/>
            <a:ext cx="5637537" cy="340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john br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86" y="3724384"/>
            <a:ext cx="5637537" cy="31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in Congress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3859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Charles Sumner, (FS-MA)</a:t>
            </a:r>
          </a:p>
          <a:p>
            <a:pPr lvl="1"/>
            <a:r>
              <a:rPr lang="en-US" sz="1800" dirty="0" smtClean="0"/>
              <a:t>Condemns events in Kansas</a:t>
            </a:r>
          </a:p>
          <a:p>
            <a:pPr lvl="2"/>
            <a:r>
              <a:rPr lang="en-US" sz="1600" dirty="0" smtClean="0"/>
              <a:t>“Crimes Against Kansas”</a:t>
            </a:r>
          </a:p>
          <a:p>
            <a:pPr lvl="1"/>
            <a:r>
              <a:rPr lang="en-US" sz="1800" dirty="0" smtClean="0"/>
              <a:t>Insults Andrew Butler </a:t>
            </a:r>
          </a:p>
          <a:p>
            <a:pPr lvl="2"/>
            <a:r>
              <a:rPr lang="en-US" sz="1600" dirty="0" smtClean="0"/>
              <a:t>Southern senator</a:t>
            </a:r>
          </a:p>
          <a:p>
            <a:endParaRPr lang="en-US" sz="2000" dirty="0"/>
          </a:p>
          <a:p>
            <a:r>
              <a:rPr lang="en-US" sz="2000" dirty="0" smtClean="0"/>
              <a:t>Preston Brook’s responds</a:t>
            </a:r>
          </a:p>
          <a:p>
            <a:endParaRPr lang="en-US" sz="2000" dirty="0"/>
          </a:p>
          <a:p>
            <a:r>
              <a:rPr lang="en-US" sz="2000" dirty="0" smtClean="0"/>
              <a:t>The slavery issue is expanding and getting more tense</a:t>
            </a:r>
          </a:p>
          <a:p>
            <a:pPr lvl="1"/>
            <a:r>
              <a:rPr lang="en-US" dirty="0" smtClean="0"/>
              <a:t>Sectionalism continues to grow between N and S</a:t>
            </a:r>
          </a:p>
        </p:txBody>
      </p:sp>
      <p:pic>
        <p:nvPicPr>
          <p:cNvPr id="7170" name="Picture 2" descr="Image result for preston brooks caning sum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57" y="1477962"/>
            <a:ext cx="581025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15956"/>
            <a:ext cx="5234391" cy="4849436"/>
          </a:xfrm>
        </p:spPr>
        <p:txBody>
          <a:bodyPr>
            <a:noAutofit/>
          </a:bodyPr>
          <a:lstStyle/>
          <a:p>
            <a:r>
              <a:rPr lang="en-US" sz="2400" dirty="0" smtClean="0"/>
              <a:t>Republicans—James C. Fremont</a:t>
            </a:r>
          </a:p>
          <a:p>
            <a:r>
              <a:rPr lang="en-US" sz="2400" dirty="0" smtClean="0"/>
              <a:t>Democrats—James Buchanan</a:t>
            </a:r>
          </a:p>
          <a:p>
            <a:pPr lvl="1"/>
            <a:r>
              <a:rPr lang="en-US" sz="2000" dirty="0" smtClean="0"/>
              <a:t>Not related to K-NE Act</a:t>
            </a:r>
          </a:p>
          <a:p>
            <a:r>
              <a:rPr lang="en-US" sz="2400" dirty="0" smtClean="0"/>
              <a:t>Know-Nothings—Millard Fillmore </a:t>
            </a:r>
          </a:p>
          <a:p>
            <a:endParaRPr lang="en-US" sz="2400" dirty="0"/>
          </a:p>
          <a:p>
            <a:r>
              <a:rPr lang="en-US" sz="2400" dirty="0" smtClean="0"/>
              <a:t>Republicans do well for first-time bid</a:t>
            </a:r>
          </a:p>
          <a:p>
            <a:endParaRPr lang="en-US" sz="2400" dirty="0"/>
          </a:p>
          <a:p>
            <a:r>
              <a:rPr lang="en-US" sz="2400" dirty="0" smtClean="0"/>
              <a:t>Buchanan Wins</a:t>
            </a:r>
            <a:endParaRPr lang="en-US" sz="2400" dirty="0"/>
          </a:p>
        </p:txBody>
      </p:sp>
      <p:pic>
        <p:nvPicPr>
          <p:cNvPr id="8194" name="Picture 2" descr="Image result for election of 18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83" y="3188425"/>
            <a:ext cx="6308725" cy="366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james buchan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175715"/>
            <a:ext cx="2676358" cy="290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9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Buchanan's Dilemmas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601120"/>
            <a:ext cx="11029615" cy="3678303"/>
          </a:xfrm>
        </p:spPr>
        <p:txBody>
          <a:bodyPr>
            <a:noAutofit/>
          </a:bodyPr>
          <a:lstStyle/>
          <a:p>
            <a:r>
              <a:rPr lang="en-US" sz="2800" dirty="0" smtClean="0"/>
              <a:t>Lecompton Constitution (Kansas)</a:t>
            </a:r>
          </a:p>
          <a:p>
            <a:pPr lvl="1"/>
            <a:r>
              <a:rPr lang="en-US" sz="2400" dirty="0" smtClean="0"/>
              <a:t>Pro-Slavery</a:t>
            </a:r>
          </a:p>
          <a:p>
            <a:pPr lvl="1"/>
            <a:r>
              <a:rPr lang="en-US" sz="2400" dirty="0" smtClean="0"/>
              <a:t>Passed</a:t>
            </a:r>
          </a:p>
          <a:p>
            <a:pPr lvl="2"/>
            <a:r>
              <a:rPr lang="en-US" sz="2000" dirty="0" smtClean="0"/>
              <a:t>Free Soilers Boycott election of the constitution </a:t>
            </a:r>
          </a:p>
          <a:p>
            <a:endParaRPr lang="en-US" sz="2800" dirty="0"/>
          </a:p>
          <a:p>
            <a:r>
              <a:rPr lang="en-US" sz="2800" dirty="0" smtClean="0"/>
              <a:t>Approved by Buchanan; Rejected by Congress</a:t>
            </a:r>
          </a:p>
          <a:p>
            <a:pPr lvl="1"/>
            <a:r>
              <a:rPr lang="en-US" sz="2400" dirty="0" smtClean="0"/>
              <a:t>Is popular sovereignty working?</a:t>
            </a:r>
          </a:p>
          <a:p>
            <a:pPr lvl="2"/>
            <a:r>
              <a:rPr lang="en-US" sz="2000" dirty="0" smtClean="0"/>
              <a:t>Let’s review</a:t>
            </a:r>
          </a:p>
          <a:p>
            <a:pPr lvl="1"/>
            <a:endParaRPr lang="en-US" sz="2400" dirty="0"/>
          </a:p>
        </p:txBody>
      </p:sp>
      <p:pic>
        <p:nvPicPr>
          <p:cNvPr id="9218" name="Picture 2" descr="Image result for lecompton constitution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97" y="1209056"/>
            <a:ext cx="5174427" cy="327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5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87</TotalTime>
  <Words>641</Words>
  <Application>Microsoft Office PowerPoint</Application>
  <PresentationFormat>Widescreen</PresentationFormat>
  <Paragraphs>162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Wingdings 2</vt:lpstr>
      <vt:lpstr>Dividend</vt:lpstr>
      <vt:lpstr>Just So you Know…</vt:lpstr>
      <vt:lpstr>Drifting Toward Disunion</vt:lpstr>
      <vt:lpstr>Northern Resistance</vt:lpstr>
      <vt:lpstr>Kansas-Nebraska Act</vt:lpstr>
      <vt:lpstr>Results of “K, Na”</vt:lpstr>
      <vt:lpstr>Bleeding Kansas</vt:lpstr>
      <vt:lpstr>Fighting in Congress </vt:lpstr>
      <vt:lpstr>Election of 1856</vt:lpstr>
      <vt:lpstr>Buchanan's Dilemmas  </vt:lpstr>
      <vt:lpstr>Scott v. Sanford</vt:lpstr>
      <vt:lpstr>Scott v. Sanford</vt:lpstr>
      <vt:lpstr>Lincoln-Douglas Debates</vt:lpstr>
      <vt:lpstr>John Brown; Harper’s Ferry (1859)</vt:lpstr>
      <vt:lpstr>Election of 1860</vt:lpstr>
      <vt:lpstr>Republican Platform</vt:lpstr>
      <vt:lpstr>Election of 1860</vt:lpstr>
      <vt:lpstr>One Last Chance to Compromise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So you Know…</dc:title>
  <dc:creator>Ryan Green</dc:creator>
  <cp:lastModifiedBy>Ryan Green</cp:lastModifiedBy>
  <cp:revision>11</cp:revision>
  <cp:lastPrinted>2018-12-02T22:12:35Z</cp:lastPrinted>
  <dcterms:created xsi:type="dcterms:W3CDTF">2018-12-02T20:46:11Z</dcterms:created>
  <dcterms:modified xsi:type="dcterms:W3CDTF">2018-12-02T22:14:03Z</dcterms:modified>
</cp:coreProperties>
</file>